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333"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70" d="100"/>
          <a:sy n="70" d="100"/>
        </p:scale>
        <p:origin x="1373"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61"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8/12/2024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eg>
</file>

<file path=ppt/media/image14.jpeg>
</file>

<file path=ppt/media/image15.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8/12/2024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19</a:t>
            </a:fld>
            <a:endParaRPr lang="en-US"/>
          </a:p>
        </p:txBody>
      </p:sp>
    </p:spTree>
    <p:extLst>
      <p:ext uri="{BB962C8B-B14F-4D97-AF65-F5344CB8AC3E}">
        <p14:creationId xmlns:p14="http://schemas.microsoft.com/office/powerpoint/2010/main" val="15207435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8/12/2024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8/12/2024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8/12/2024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8/12/2024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8/12/2024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8/12/2024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8/12/2024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8/12/2024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8/12/2024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8/12/2024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Varun Arya</a:t>
            </a:r>
          </a:p>
          <a:p>
            <a:r>
              <a:rPr lang="en-US" dirty="0">
                <a:solidFill>
                  <a:schemeClr val="bg2"/>
                </a:solidFill>
                <a:latin typeface="Abadi" panose="020B0604020104020204" pitchFamily="34" charset="0"/>
                <a:ea typeface="SF Pro" pitchFamily="2" charset="0"/>
                <a:cs typeface="SF Pro" pitchFamily="2" charset="0"/>
              </a:rPr>
              <a:t>8/12/2024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373771" y="1989931"/>
            <a:ext cx="2846949" cy="3811587"/>
          </a:xfrm>
          <a:prstGeom prst="rect">
            <a:avLst/>
          </a:prstGeom>
        </p:spPr>
        <p:txBody>
          <a:bodyPr lIns="91440" tIns="45720" rIns="91440" bIns="45720" anchor="t">
            <a:noAutofit/>
          </a:bodyPr>
          <a:lstStyle/>
          <a:p>
            <a:pPr>
              <a:lnSpc>
                <a:spcPct val="100000"/>
              </a:lnSpc>
              <a:spcBef>
                <a:spcPts val="1400"/>
              </a:spcBef>
            </a:pPr>
            <a:r>
              <a:rPr lang="en-US" sz="1800" dirty="0">
                <a:solidFill>
                  <a:schemeClr val="accent3">
                    <a:lumMod val="25000"/>
                  </a:schemeClr>
                </a:solidFill>
                <a:latin typeface="Abadi" panose="020B0604020104020204" pitchFamily="34" charset="0"/>
              </a:rPr>
              <a:t>https://github.com/VAcodequest/Data-Science/blob/main/jupyter-labs-webscraping.ipynb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3383281" y="1792288"/>
            <a:ext cx="7987982" cy="4206875"/>
          </a:xfrm>
          <a:prstGeom prst="rect">
            <a:avLst/>
          </a:prstGeom>
          <a:ln>
            <a:solidFill>
              <a:srgbClr val="0B49CB"/>
            </a:solidFill>
            <a:prstDash val="dash"/>
          </a:ln>
        </p:spPr>
        <p:txBody>
          <a:bodyPr vert="horz" lIns="91440" tIns="45720" rIns="91440" bIns="45720" rtlCol="0" anchor="t">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200" dirty="0">
                <a:solidFill>
                  <a:srgbClr val="1C7DDB"/>
                </a:solidFill>
                <a:latin typeface="Abadi"/>
              </a:rPr>
              <a:t>1. Start</a:t>
            </a:r>
          </a:p>
          <a:p>
            <a:pPr marL="0" indent="0">
              <a:buFont typeface="Arial" panose="020B0604020202020204" pitchFamily="34" charset="0"/>
              <a:buNone/>
            </a:pPr>
            <a:r>
              <a:rPr lang="en-US" sz="2200" dirty="0">
                <a:solidFill>
                  <a:srgbClr val="1C7DDB"/>
                </a:solidFill>
                <a:latin typeface="Abadi"/>
              </a:rPr>
              <a:t>2. Send HTTP Request</a:t>
            </a:r>
          </a:p>
          <a:p>
            <a:pPr marL="0" indent="0">
              <a:buFont typeface="Arial" panose="020B0604020202020204" pitchFamily="34" charset="0"/>
              <a:buNone/>
            </a:pPr>
            <a:r>
              <a:rPr lang="en-US" sz="2200" dirty="0">
                <a:solidFill>
                  <a:srgbClr val="1C7DDB"/>
                </a:solidFill>
                <a:latin typeface="Abadi"/>
              </a:rPr>
              <a:t>   Use a library like `requests` to send a GET request to the target URL.</a:t>
            </a:r>
          </a:p>
          <a:p>
            <a:pPr marL="0" indent="0">
              <a:buFont typeface="Arial" panose="020B0604020202020204" pitchFamily="34" charset="0"/>
              <a:buNone/>
            </a:pPr>
            <a:r>
              <a:rPr lang="en-US" sz="2200" dirty="0">
                <a:solidFill>
                  <a:srgbClr val="1C7DDB"/>
                </a:solidFill>
                <a:latin typeface="Abadi"/>
              </a:rPr>
              <a:t>3. Receive Response</a:t>
            </a:r>
          </a:p>
          <a:p>
            <a:pPr marL="0" indent="0">
              <a:buFont typeface="Arial" panose="020B0604020202020204" pitchFamily="34" charset="0"/>
              <a:buNone/>
            </a:pPr>
            <a:r>
              <a:rPr lang="en-US" sz="2200" dirty="0">
                <a:solidFill>
                  <a:srgbClr val="1C7DDB"/>
                </a:solidFill>
                <a:latin typeface="Abadi"/>
              </a:rPr>
              <a:t>   The server returns the HTML content of the webpage.</a:t>
            </a:r>
          </a:p>
          <a:p>
            <a:pPr marL="0" indent="0">
              <a:buFont typeface="Arial" panose="020B0604020202020204" pitchFamily="34" charset="0"/>
              <a:buNone/>
            </a:pPr>
            <a:r>
              <a:rPr lang="en-US" sz="2200" dirty="0">
                <a:solidFill>
                  <a:srgbClr val="1C7DDB"/>
                </a:solidFill>
                <a:latin typeface="Abadi"/>
              </a:rPr>
              <a:t>4. Parse HTML Content</a:t>
            </a:r>
          </a:p>
          <a:p>
            <a:pPr marL="0" indent="0">
              <a:buFont typeface="Arial" panose="020B0604020202020204" pitchFamily="34" charset="0"/>
              <a:buNone/>
            </a:pPr>
            <a:r>
              <a:rPr lang="en-US" sz="2200" dirty="0">
                <a:solidFill>
                  <a:srgbClr val="1C7DDB"/>
                </a:solidFill>
                <a:latin typeface="Abadi"/>
              </a:rPr>
              <a:t>   Use a parser like `</a:t>
            </a:r>
            <a:r>
              <a:rPr lang="en-US" sz="2200" dirty="0" err="1">
                <a:solidFill>
                  <a:srgbClr val="1C7DDB"/>
                </a:solidFill>
                <a:latin typeface="Abadi"/>
              </a:rPr>
              <a:t>BeautifulSoup</a:t>
            </a:r>
            <a:r>
              <a:rPr lang="en-US" sz="2200" dirty="0">
                <a:solidFill>
                  <a:srgbClr val="1C7DDB"/>
                </a:solidFill>
                <a:latin typeface="Abadi"/>
              </a:rPr>
              <a:t>` to process the HTML data.</a:t>
            </a:r>
          </a:p>
          <a:p>
            <a:pPr marL="0" indent="0">
              <a:buFont typeface="Arial" panose="020B0604020202020204" pitchFamily="34" charset="0"/>
              <a:buNone/>
            </a:pPr>
            <a:r>
              <a:rPr lang="en-US" sz="2200" dirty="0">
                <a:solidFill>
                  <a:srgbClr val="1C7DDB"/>
                </a:solidFill>
                <a:latin typeface="Abadi"/>
              </a:rPr>
              <a:t>5. Extract Data</a:t>
            </a:r>
          </a:p>
          <a:p>
            <a:pPr marL="0" indent="0">
              <a:buFont typeface="Arial" panose="020B0604020202020204" pitchFamily="34" charset="0"/>
              <a:buNone/>
            </a:pPr>
            <a:r>
              <a:rPr lang="en-US" sz="2200" dirty="0">
                <a:solidFill>
                  <a:srgbClr val="1C7DDB"/>
                </a:solidFill>
                <a:latin typeface="Abadi"/>
              </a:rPr>
              <a:t>   Identify and extract the required information (e.g., text, tables, images).</a:t>
            </a:r>
          </a:p>
          <a:p>
            <a:pPr marL="0" indent="0">
              <a:buFont typeface="Arial" panose="020B0604020202020204" pitchFamily="34" charset="0"/>
              <a:buNone/>
            </a:pPr>
            <a:r>
              <a:rPr lang="en-US" sz="2200" dirty="0">
                <a:solidFill>
                  <a:srgbClr val="1C7DDB"/>
                </a:solidFill>
                <a:latin typeface="Abadi"/>
              </a:rPr>
              <a:t>6. Store Data</a:t>
            </a:r>
          </a:p>
          <a:p>
            <a:pPr marL="0" indent="0">
              <a:buFont typeface="Arial" panose="020B0604020202020204" pitchFamily="34" charset="0"/>
              <a:buNone/>
            </a:pPr>
            <a:r>
              <a:rPr lang="en-US" sz="2200" dirty="0">
                <a:solidFill>
                  <a:srgbClr val="1C7DDB"/>
                </a:solidFill>
                <a:latin typeface="Abadi"/>
              </a:rPr>
              <a:t>   Save the extracted data into a structured format like a CSV or DataFrame.</a:t>
            </a:r>
          </a:p>
          <a:p>
            <a:pPr marL="0" indent="0">
              <a:buFont typeface="Arial" panose="020B0604020202020204" pitchFamily="34" charset="0"/>
              <a:buNone/>
            </a:pPr>
            <a:r>
              <a:rPr lang="en-US" sz="2200" dirty="0">
                <a:solidFill>
                  <a:srgbClr val="1C7DDB"/>
                </a:solidFill>
                <a:latin typeface="Abadi"/>
              </a:rPr>
              <a:t>7. End</a:t>
            </a:r>
          </a:p>
        </p:txBody>
      </p: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3291840" y="1382770"/>
            <a:ext cx="8351520" cy="4642803"/>
          </a:xfrm>
          <a:prstGeom prst="rect">
            <a:avLst/>
          </a:prstGeom>
        </p:spPr>
        <p:txBody>
          <a:bodyPr/>
          <a:lstStyle/>
          <a:p>
            <a:pPr marL="0" indent="0">
              <a:buNone/>
            </a:pPr>
            <a:r>
              <a:rPr lang="en-US" sz="1800" dirty="0"/>
              <a:t>1. Start</a:t>
            </a:r>
          </a:p>
          <a:p>
            <a:pPr marL="0" indent="0">
              <a:buNone/>
            </a:pPr>
            <a:r>
              <a:rPr lang="en-US" sz="1800" dirty="0"/>
              <a:t>2. Load Data</a:t>
            </a:r>
          </a:p>
          <a:p>
            <a:pPr marL="0" indent="0">
              <a:buNone/>
            </a:pPr>
            <a:r>
              <a:rPr lang="en-US" sz="1800" dirty="0"/>
              <a:t>   Import data from various sources (e.g., CSV, API).</a:t>
            </a:r>
          </a:p>
          <a:p>
            <a:pPr marL="0" indent="0">
              <a:buNone/>
            </a:pPr>
            <a:r>
              <a:rPr lang="en-US" sz="1800" dirty="0"/>
              <a:t>3. Handle Missing Values</a:t>
            </a:r>
          </a:p>
          <a:p>
            <a:pPr marL="0" indent="0">
              <a:buNone/>
            </a:pPr>
            <a:r>
              <a:rPr lang="en-US" sz="1800" dirty="0"/>
              <a:t>   Identify and address missing data (e.g., filling, dropping).</a:t>
            </a:r>
          </a:p>
          <a:p>
            <a:pPr marL="0" indent="0">
              <a:buNone/>
            </a:pPr>
            <a:r>
              <a:rPr lang="en-US" sz="1800" dirty="0"/>
              <a:t>4. Data Transformation</a:t>
            </a:r>
          </a:p>
          <a:p>
            <a:pPr marL="0" indent="0">
              <a:buNone/>
            </a:pPr>
            <a:r>
              <a:rPr lang="en-US" sz="1800" dirty="0"/>
              <a:t>   Convert data types, normalize, and scale features.</a:t>
            </a:r>
          </a:p>
          <a:p>
            <a:pPr marL="0" indent="0">
              <a:buNone/>
            </a:pPr>
            <a:r>
              <a:rPr lang="en-US" sz="1800" dirty="0"/>
              <a:t>5. Feature Engineering</a:t>
            </a:r>
          </a:p>
          <a:p>
            <a:pPr marL="0" indent="0">
              <a:buNone/>
            </a:pPr>
            <a:r>
              <a:rPr lang="en-US" sz="1800" dirty="0"/>
              <a:t>   Create new features or modify existing ones.</a:t>
            </a:r>
          </a:p>
          <a:p>
            <a:pPr marL="0" indent="0">
              <a:buNone/>
            </a:pPr>
            <a:r>
              <a:rPr lang="en-US" sz="1800" dirty="0"/>
              <a:t>6. Filter Data</a:t>
            </a:r>
          </a:p>
          <a:p>
            <a:pPr marL="0" indent="0">
              <a:buNone/>
            </a:pPr>
            <a:r>
              <a:rPr lang="en-US" sz="1800" dirty="0"/>
              <a:t>   Select relevant columns and filter rows as necessary.</a:t>
            </a:r>
          </a:p>
          <a:p>
            <a:pPr marL="0" indent="0">
              <a:buNone/>
            </a:pPr>
            <a:r>
              <a:rPr lang="en-US" sz="1800" dirty="0"/>
              <a:t>7. Store Processed Data</a:t>
            </a:r>
          </a:p>
          <a:p>
            <a:pPr marL="0" indent="0">
              <a:buNone/>
            </a:pPr>
            <a:r>
              <a:rPr lang="en-US" sz="1800" dirty="0"/>
              <a:t>   Save the cleaned and processed data into a new file.</a:t>
            </a:r>
          </a:p>
          <a:p>
            <a:pPr marL="0" indent="0">
              <a:buNone/>
            </a:pPr>
            <a:r>
              <a:rPr lang="en-US" sz="1800" dirty="0"/>
              <a:t>8. End</a:t>
            </a:r>
          </a:p>
          <a:p>
            <a:pPr marL="0" indent="0">
              <a:buNone/>
            </a:pPr>
            <a:endParaRPr lang="en-US" sz="1800"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Content Placeholder 4">
            <a:extLst>
              <a:ext uri="{FF2B5EF4-FFF2-40B4-BE49-F238E27FC236}">
                <a16:creationId xmlns:a16="http://schemas.microsoft.com/office/drawing/2014/main" id="{9C93D614-D5EE-4DCC-6B20-D00D502BE564}"/>
              </a:ext>
            </a:extLst>
          </p:cNvPr>
          <p:cNvSpPr txBox="1">
            <a:spLocks/>
          </p:cNvSpPr>
          <p:nvPr/>
        </p:nvSpPr>
        <p:spPr>
          <a:xfrm>
            <a:off x="548640" y="1674235"/>
            <a:ext cx="27432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solidFill>
                  <a:schemeClr val="accent3">
                    <a:lumMod val="25000"/>
                  </a:schemeClr>
                </a:solidFill>
                <a:latin typeface="Abadi" panose="020B0604020104020204" pitchFamily="34" charset="0"/>
              </a:rPr>
              <a:t>https://github.com/VAcodequest/Data-Science/blob/main/labs-jupyter-spacex-Data%20wrangling.ipynb</a:t>
            </a:r>
            <a:endParaRPr lang="en-US" sz="2000" dirty="0"/>
          </a:p>
          <a:p>
            <a:endParaRPr lang="en-US" dirty="0"/>
          </a:p>
          <a:p>
            <a:endParaRPr lang="en-US" dirty="0"/>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788498" y="1561465"/>
            <a:ext cx="8669473" cy="4351338"/>
          </a:xfrm>
          <a:prstGeom prst="rect">
            <a:avLst/>
          </a:prstGeom>
        </p:spPr>
        <p:txBody>
          <a:bodyPr lIns="91440" tIns="45720" rIns="91440" bIns="45720" anchor="t"/>
          <a:lstStyle/>
          <a:p>
            <a:pPr marL="0" indent="0">
              <a:lnSpc>
                <a:spcPct val="100000"/>
              </a:lnSpc>
              <a:spcBef>
                <a:spcPts val="1400"/>
              </a:spcBef>
              <a:buNone/>
            </a:pPr>
            <a:r>
              <a:rPr lang="en-US" sz="2200" dirty="0">
                <a:solidFill>
                  <a:schemeClr val="accent3">
                    <a:lumMod val="25000"/>
                  </a:schemeClr>
                </a:solidFill>
                <a:latin typeface="Abadi"/>
              </a:rPr>
              <a:t>1. Histogram: Used to understand the distribution of individual variables, particularly for continuous data like payload mass or flight duration.</a:t>
            </a:r>
          </a:p>
          <a:p>
            <a:pPr marL="0" indent="0">
              <a:lnSpc>
                <a:spcPct val="100000"/>
              </a:lnSpc>
              <a:spcBef>
                <a:spcPts val="1400"/>
              </a:spcBef>
              <a:buNone/>
            </a:pPr>
            <a:r>
              <a:rPr lang="en-US" sz="2200" dirty="0">
                <a:solidFill>
                  <a:schemeClr val="accent3">
                    <a:lumMod val="25000"/>
                  </a:schemeClr>
                </a:solidFill>
                <a:latin typeface="Abadi"/>
              </a:rPr>
              <a:t>2. Box Plot: Employed to identify outliers and understand the spread and skewness of the data.</a:t>
            </a:r>
          </a:p>
          <a:p>
            <a:pPr marL="0" indent="0">
              <a:lnSpc>
                <a:spcPct val="100000"/>
              </a:lnSpc>
              <a:spcBef>
                <a:spcPts val="1400"/>
              </a:spcBef>
              <a:buNone/>
            </a:pPr>
            <a:r>
              <a:rPr lang="en-US" sz="2200" dirty="0">
                <a:solidFill>
                  <a:schemeClr val="accent3">
                    <a:lumMod val="25000"/>
                  </a:schemeClr>
                </a:solidFill>
                <a:latin typeface="Abadi"/>
              </a:rPr>
              <a:t>3. Scatter Plot: Used to explore relationships between two continuous variables, such as payload mass versus flight success.</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2" name="Content Placeholder 4">
            <a:extLst>
              <a:ext uri="{FF2B5EF4-FFF2-40B4-BE49-F238E27FC236}">
                <a16:creationId xmlns:a16="http://schemas.microsoft.com/office/drawing/2014/main" id="{D35430EA-92A0-8E12-9D24-DFB6BC685342}"/>
              </a:ext>
            </a:extLst>
          </p:cNvPr>
          <p:cNvSpPr txBox="1">
            <a:spLocks/>
          </p:cNvSpPr>
          <p:nvPr/>
        </p:nvSpPr>
        <p:spPr>
          <a:xfrm>
            <a:off x="368268" y="1649369"/>
            <a:ext cx="2420230" cy="2079351"/>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https://github.com/VAcodequest/Data-Science/blob/main/edadataviz.ipynb</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06575"/>
            <a:ext cx="2481190" cy="2064385"/>
          </a:xfrm>
          <a:prstGeom prst="rect">
            <a:avLst/>
          </a:prstGeom>
        </p:spPr>
        <p:txBody>
          <a:bodyPr lIns="91440" tIns="45720" rIns="91440" bIns="45720" anchor="t"/>
          <a:lstStyle/>
          <a:p>
            <a:pPr>
              <a:lnSpc>
                <a:spcPct val="100000"/>
              </a:lnSpc>
              <a:spcBef>
                <a:spcPts val="1400"/>
              </a:spcBef>
            </a:pPr>
            <a:r>
              <a:rPr lang="en-US" sz="1800" dirty="0">
                <a:solidFill>
                  <a:schemeClr val="accent3">
                    <a:lumMod val="25000"/>
                  </a:schemeClr>
                </a:solidFill>
                <a:latin typeface="Abadi" panose="020B0604020104020204" pitchFamily="34" charset="0"/>
              </a:rPr>
              <a:t>https://github.com/VAcodequest/Data-Science/blob/main/jupyter-labs-eda-sql-coursera_sqllite.ipynb</a:t>
            </a:r>
            <a:endParaRPr lang="en-US" sz="2000"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Content Placeholder 4">
            <a:extLst>
              <a:ext uri="{FF2B5EF4-FFF2-40B4-BE49-F238E27FC236}">
                <a16:creationId xmlns:a16="http://schemas.microsoft.com/office/drawing/2014/main" id="{F595220F-F8A2-35AB-96C0-AA318F17AE9B}"/>
              </a:ext>
            </a:extLst>
          </p:cNvPr>
          <p:cNvSpPr txBox="1">
            <a:spLocks/>
          </p:cNvSpPr>
          <p:nvPr/>
        </p:nvSpPr>
        <p:spPr>
          <a:xfrm>
            <a:off x="3281682" y="1806574"/>
            <a:ext cx="8341358" cy="4218999"/>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p:txBody>
      </p:sp>
      <p:sp>
        <p:nvSpPr>
          <p:cNvPr id="7" name="TextBox 6">
            <a:extLst>
              <a:ext uri="{FF2B5EF4-FFF2-40B4-BE49-F238E27FC236}">
                <a16:creationId xmlns:a16="http://schemas.microsoft.com/office/drawing/2014/main" id="{FE4D17D9-0868-33D6-78D3-766C9123FC31}"/>
              </a:ext>
            </a:extLst>
          </p:cNvPr>
          <p:cNvSpPr txBox="1"/>
          <p:nvPr/>
        </p:nvSpPr>
        <p:spPr>
          <a:xfrm>
            <a:off x="3379276" y="1806575"/>
            <a:ext cx="8146169" cy="3416320"/>
          </a:xfrm>
          <a:prstGeom prst="rect">
            <a:avLst/>
          </a:prstGeom>
          <a:noFill/>
        </p:spPr>
        <p:txBody>
          <a:bodyPr wrap="square">
            <a:spAutoFit/>
          </a:bodyPr>
          <a:lstStyle/>
          <a:p>
            <a:r>
              <a:rPr lang="en-US" sz="2400" b="1" dirty="0"/>
              <a:t>Select Queries: </a:t>
            </a:r>
          </a:p>
          <a:p>
            <a:pPr marL="742950" lvl="1" indent="-285750">
              <a:buFont typeface="Arial" panose="020B0604020202020204" pitchFamily="34" charset="0"/>
              <a:buChar char="•"/>
            </a:pPr>
            <a:r>
              <a:rPr lang="en-US" sz="2400" dirty="0"/>
              <a:t>Retrieved specific columns and data from the database tables to analyze various metrics.</a:t>
            </a:r>
          </a:p>
          <a:p>
            <a:r>
              <a:rPr lang="en-US" sz="2400" b="1" dirty="0"/>
              <a:t>Join Queries: </a:t>
            </a:r>
          </a:p>
          <a:p>
            <a:pPr marL="742950" lvl="1" indent="-285750">
              <a:buFont typeface="Arial" panose="020B0604020202020204" pitchFamily="34" charset="0"/>
              <a:buChar char="•"/>
            </a:pPr>
            <a:r>
              <a:rPr lang="en-US" sz="2400" dirty="0"/>
              <a:t>Combined multiple tables based on related columns to create comprehensive datasets for analysis.</a:t>
            </a:r>
          </a:p>
          <a:p>
            <a:r>
              <a:rPr lang="en-US" sz="2400" b="1" dirty="0"/>
              <a:t>Aggregation Queries: </a:t>
            </a:r>
          </a:p>
          <a:p>
            <a:pPr marL="742950" lvl="1" indent="-285750">
              <a:buFont typeface="Arial" panose="020B0604020202020204" pitchFamily="34" charset="0"/>
              <a:buChar char="•"/>
            </a:pPr>
            <a:r>
              <a:rPr lang="en-US" sz="2400" dirty="0"/>
              <a:t>Used `GROUP BY`, `COUNT`, `SUM`, and `AVG` to summarize data, calculate totals, and find average values.</a:t>
            </a: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79120" y="1560093"/>
            <a:ext cx="2341880" cy="4351338"/>
          </a:xfrm>
          <a:prstGeom prst="rect">
            <a:avLst/>
          </a:prstGeom>
        </p:spPr>
        <p:txBody>
          <a:bodyPr>
            <a:normAutofit/>
          </a:bodyPr>
          <a:lstStyle/>
          <a:p>
            <a:pPr>
              <a:lnSpc>
                <a:spcPct val="100000"/>
              </a:lnSpc>
              <a:spcBef>
                <a:spcPts val="1400"/>
              </a:spcBef>
            </a:pPr>
            <a:r>
              <a:rPr lang="en-US" sz="1800" dirty="0">
                <a:solidFill>
                  <a:schemeClr val="accent3">
                    <a:lumMod val="25000"/>
                  </a:schemeClr>
                </a:solidFill>
                <a:latin typeface="Abadi" panose="020B0604020104020204" pitchFamily="34" charset="0"/>
              </a:rPr>
              <a:t>https://github.com/VAcodequest/Data-Science/blob/main/lab_jupyter_launch_site_location.ipynb</a:t>
            </a:r>
            <a:endParaRPr lang="en-US" sz="2000"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Content Placeholder 4">
            <a:extLst>
              <a:ext uri="{FF2B5EF4-FFF2-40B4-BE49-F238E27FC236}">
                <a16:creationId xmlns:a16="http://schemas.microsoft.com/office/drawing/2014/main" id="{5CF999DF-CAEA-241D-6221-D8FB53541318}"/>
              </a:ext>
            </a:extLst>
          </p:cNvPr>
          <p:cNvSpPr txBox="1">
            <a:spLocks/>
          </p:cNvSpPr>
          <p:nvPr/>
        </p:nvSpPr>
        <p:spPr>
          <a:xfrm>
            <a:off x="3180080" y="1560093"/>
            <a:ext cx="8432800" cy="4465479"/>
          </a:xfrm>
          <a:prstGeom prst="rect">
            <a:avLst/>
          </a:prstGeom>
        </p:spPr>
        <p:txBody>
          <a:bodyPr>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Markers: Added markers to indicate specific locations, such as launch sites or areas of interest, to provide a clear visual reference.  </a:t>
            </a:r>
          </a:p>
          <a:p>
            <a:r>
              <a:rPr lang="en-US" dirty="0"/>
              <a:t>Explanation: Markers help users quickly identify and interact with key locations on the map, making it more engaging and informative.</a:t>
            </a:r>
          </a:p>
          <a:p>
            <a:pPr marL="0" indent="0">
              <a:buNone/>
            </a:pPr>
            <a:endParaRPr lang="en-US" dirty="0"/>
          </a:p>
          <a:p>
            <a:pPr marL="0" indent="0">
              <a:buNone/>
            </a:pPr>
            <a:r>
              <a:rPr lang="en-US" dirty="0"/>
              <a:t>Circles and Lines: Used circles to highlight regions around certain points and lines to connect related locations, representing flight paths or boundaries.  </a:t>
            </a:r>
          </a:p>
          <a:p>
            <a:r>
              <a:rPr lang="en-US" dirty="0"/>
              <a:t>Explanation: Circles emphasize the area of influence or impact around a location, while lines visually depict relationships or movements between points, enhancing the map's narrative.</a:t>
            </a:r>
          </a:p>
          <a:p>
            <a:pPr marL="0" indent="0">
              <a:buNone/>
            </a:pPr>
            <a:endParaRPr lang="en-US" dirty="0"/>
          </a:p>
          <a:p>
            <a:pPr marL="0" indent="0">
              <a:buNone/>
            </a:pPr>
            <a:r>
              <a:rPr lang="en-US" dirty="0"/>
              <a:t>Polygons: Added polygons to demarcate larger areas, such as city boundaries or zones of interest, to provide context and visual grouping.  </a:t>
            </a:r>
          </a:p>
          <a:p>
            <a:r>
              <a:rPr lang="en-US" dirty="0"/>
              <a:t>Explanation: Polygons offer a clear way to group related areas, helping users understand spatial relationships and the extent of different regions, thus providing better context for the data.</a:t>
            </a: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5839" y="1586139"/>
            <a:ext cx="9745589" cy="4351338"/>
          </a:xfrm>
          <a:prstGeom prst="rect">
            <a:avLst/>
          </a:prstGeom>
        </p:spPr>
        <p:txBody>
          <a:bodyPr vert="horz" lIns="91440" tIns="45720" rIns="91440" bIns="45720" rtlCol="0" anchor="t">
            <a:normAutofit fontScale="92500" lnSpcReduction="2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Summary of Plots/Graphs and Interactions:</a:t>
            </a:r>
          </a:p>
          <a:p>
            <a:pPr lvl="1">
              <a:lnSpc>
                <a:spcPct val="100000"/>
              </a:lnSpc>
              <a:spcBef>
                <a:spcPts val="1400"/>
              </a:spcBef>
            </a:pPr>
            <a:r>
              <a:rPr lang="en-US" sz="1900" dirty="0">
                <a:solidFill>
                  <a:schemeClr val="accent3">
                    <a:lumMod val="25000"/>
                  </a:schemeClr>
                </a:solidFill>
                <a:latin typeface="Abadi" panose="020B0604020104020204" pitchFamily="34" charset="0"/>
              </a:rPr>
              <a:t>Pie Chart: To visualize the proportion of successful and failed launches for selected launch sites.</a:t>
            </a:r>
          </a:p>
          <a:p>
            <a:pPr lvl="1">
              <a:lnSpc>
                <a:spcPct val="100000"/>
              </a:lnSpc>
              <a:spcBef>
                <a:spcPts val="1400"/>
              </a:spcBef>
            </a:pPr>
            <a:r>
              <a:rPr lang="en-US" sz="1900" dirty="0">
                <a:solidFill>
                  <a:schemeClr val="accent3">
                    <a:lumMod val="25000"/>
                  </a:schemeClr>
                </a:solidFill>
                <a:latin typeface="Abadi" panose="020B0604020104020204" pitchFamily="34" charset="0"/>
              </a:rPr>
              <a:t>Range Slider and Scatter Plot: To filter payload mass ranges, which updates a scatter plot to show the correlation between payload mass and launch success.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Explanation of Why These Plots and Interactions Were Added:</a:t>
            </a:r>
          </a:p>
          <a:p>
            <a:pPr lvl="1">
              <a:lnSpc>
                <a:spcPct val="100000"/>
              </a:lnSpc>
              <a:spcBef>
                <a:spcPts val="1400"/>
              </a:spcBef>
            </a:pPr>
            <a:r>
              <a:rPr lang="en-US" sz="1900" dirty="0">
                <a:solidFill>
                  <a:schemeClr val="accent3">
                    <a:lumMod val="25000"/>
                  </a:schemeClr>
                </a:solidFill>
                <a:latin typeface="Abadi" panose="020B0604020104020204" pitchFamily="34" charset="0"/>
              </a:rPr>
              <a:t>Pie Chart: The pie chart provides an intuitive way to compare the success and failure rates of launches across different sites, offering insights into site performance.</a:t>
            </a:r>
          </a:p>
          <a:p>
            <a:pPr lvl="1">
              <a:lnSpc>
                <a:spcPct val="100000"/>
              </a:lnSpc>
              <a:spcBef>
                <a:spcPts val="1400"/>
              </a:spcBef>
            </a:pPr>
            <a:r>
              <a:rPr lang="en-US" sz="1900" dirty="0">
                <a:solidFill>
                  <a:schemeClr val="accent3">
                    <a:lumMod val="25000"/>
                  </a:schemeClr>
                </a:solidFill>
                <a:latin typeface="Abadi" panose="020B0604020104020204" pitchFamily="34" charset="0"/>
              </a:rPr>
              <a:t>Range Slider and Scatter Plot: The combination of a range slider and scatter plot enables users to explore how payload size impacts launch outcomes, with the ability to see results for specific payload ranges and site selections</a:t>
            </a:r>
            <a:r>
              <a:rPr lang="en-US" sz="1800" dirty="0">
                <a:solidFill>
                  <a:schemeClr val="accent3">
                    <a:lumMod val="25000"/>
                  </a:schemeClr>
                </a:solidFill>
                <a:latin typeface="Abadi" panose="020B0604020104020204" pitchFamily="34" charset="0"/>
              </a:rPr>
              <a:t>.</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https://github.com/VAcodequest/Data-Science/blob/main/spacex_dash_app.py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dirty="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https://github.com/VAcodequest/Data-Science/blob/main/SpaceX_Machine%20Learning%20Prediction_Part_5.ipynb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1327027" cy="3811588"/>
          </a:xfrm>
          <a:prstGeom prst="rect">
            <a:avLst/>
          </a:prstGeom>
        </p:spPr>
        <p:txBody>
          <a:bodyPr>
            <a:normAutofit fontScale="77500" lnSpcReduction="2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Flight Number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028" name="Picture 4">
            <a:extLst>
              <a:ext uri="{FF2B5EF4-FFF2-40B4-BE49-F238E27FC236}">
                <a16:creationId xmlns:a16="http://schemas.microsoft.com/office/drawing/2014/main" id="{99AB62FC-765B-AAD1-C042-217C762FD23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4972" y="2441792"/>
            <a:ext cx="9813914" cy="23891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7"/>
            <a:ext cx="11421989"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Payload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2">
            <a:extLst>
              <a:ext uri="{FF2B5EF4-FFF2-40B4-BE49-F238E27FC236}">
                <a16:creationId xmlns:a16="http://schemas.microsoft.com/office/drawing/2014/main" id="{DDEE918F-37A6-5503-11FE-1C8DC02782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011" y="2585014"/>
            <a:ext cx="10515600" cy="23891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312132"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3074" name="Picture 2">
            <a:extLst>
              <a:ext uri="{FF2B5EF4-FFF2-40B4-BE49-F238E27FC236}">
                <a16:creationId xmlns:a16="http://schemas.microsoft.com/office/drawing/2014/main" id="{46A93607-6B6C-76A7-0EDB-16A895A90C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82887" y="1507435"/>
            <a:ext cx="6335484" cy="47189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1149846"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4100" name="Picture 4">
            <a:extLst>
              <a:ext uri="{FF2B5EF4-FFF2-40B4-BE49-F238E27FC236}">
                <a16:creationId xmlns:a16="http://schemas.microsoft.com/office/drawing/2014/main" id="{41395800-11DD-8BBD-B6E6-E11396F2B7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2614" y="2580368"/>
            <a:ext cx="9546772" cy="2392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10997446"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5122" name="Picture 2">
            <a:extLst>
              <a:ext uri="{FF2B5EF4-FFF2-40B4-BE49-F238E27FC236}">
                <a16:creationId xmlns:a16="http://schemas.microsoft.com/office/drawing/2014/main" id="{C8313471-C017-CF65-FABC-DB448F8C8D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5402" y="2602139"/>
            <a:ext cx="10104818" cy="2392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399896" y="1523205"/>
            <a:ext cx="3638704" cy="4502367"/>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148" name="Picture 4">
            <a:extLst>
              <a:ext uri="{FF2B5EF4-FFF2-40B4-BE49-F238E27FC236}">
                <a16:creationId xmlns:a16="http://schemas.microsoft.com/office/drawing/2014/main" id="{8581F592-FE01-5D44-686A-91B49841B4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8600" y="1464378"/>
            <a:ext cx="6881228" cy="46200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1600" b="0" i="0" dirty="0">
                <a:solidFill>
                  <a:srgbClr val="D5D5D5"/>
                </a:solidFill>
                <a:effectLst/>
                <a:highlight>
                  <a:srgbClr val="383838"/>
                </a:highlight>
                <a:latin typeface="Courier New" panose="02070309020205020404" pitchFamily="49" charset="0"/>
              </a:rPr>
              <a:t>Unique Launch Site Names: ['CCAFS SLC 40' 'VAFB SLC 4E' 'KSC LC 39A’]</a:t>
            </a:r>
            <a:r>
              <a:rPr lang="en-US" sz="2200" b="0" i="0" dirty="0">
                <a:solidFill>
                  <a:schemeClr val="accent3">
                    <a:lumMod val="25000"/>
                  </a:schemeClr>
                </a:solidFill>
                <a:effectLst/>
                <a:highlight>
                  <a:srgbClr val="383838"/>
                </a:highlight>
                <a:latin typeface="Abadi" panose="020B0604020104020204" pitchFamily="34" charset="0"/>
              </a:rPr>
              <a:t>	</a:t>
            </a:r>
          </a:p>
          <a:p>
            <a:pPr marL="0" indent="0">
              <a:lnSpc>
                <a:spcPct val="100000"/>
              </a:lnSpc>
              <a:spcBef>
                <a:spcPts val="1400"/>
              </a:spcBef>
              <a:buNone/>
            </a:pPr>
            <a:endParaRPr lang="en-US" sz="2200" dirty="0">
              <a:solidFill>
                <a:schemeClr val="accent3">
                  <a:lumMod val="25000"/>
                </a:schemeClr>
              </a:solidFill>
              <a:highlight>
                <a:srgbClr val="383838"/>
              </a:highlight>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This code will:</a:t>
            </a:r>
          </a:p>
          <a:p>
            <a:pPr lvl="1">
              <a:lnSpc>
                <a:spcPct val="100000"/>
              </a:lnSpc>
              <a:spcBef>
                <a:spcPts val="1400"/>
              </a:spcBef>
            </a:pPr>
            <a:r>
              <a:rPr lang="en-US" sz="1800" dirty="0">
                <a:solidFill>
                  <a:schemeClr val="accent3">
                    <a:lumMod val="25000"/>
                  </a:schemeClr>
                </a:solidFill>
                <a:latin typeface="Abadi" panose="020B0604020104020204" pitchFamily="34" charset="0"/>
              </a:rPr>
              <a:t>Extract the unique values from the 'Launch Site' column of the DataFrame </a:t>
            </a:r>
            <a:r>
              <a:rPr lang="en-US" sz="1800" dirty="0" err="1">
                <a:solidFill>
                  <a:schemeClr val="accent3">
                    <a:lumMod val="25000"/>
                  </a:schemeClr>
                </a:solidFill>
                <a:latin typeface="Abadi" panose="020B0604020104020204" pitchFamily="34" charset="0"/>
              </a:rPr>
              <a:t>spacex_df</a:t>
            </a:r>
            <a:r>
              <a:rPr lang="en-US" sz="1800" dirty="0">
                <a:solidFill>
                  <a:schemeClr val="accent3">
                    <a:lumMod val="25000"/>
                  </a:schemeClr>
                </a:solidFill>
                <a:latin typeface="Abadi" panose="020B0604020104020204" pitchFamily="34" charset="0"/>
              </a:rPr>
              <a:t>.</a:t>
            </a:r>
          </a:p>
          <a:p>
            <a:pPr lvl="1">
              <a:lnSpc>
                <a:spcPct val="100000"/>
              </a:lnSpc>
              <a:spcBef>
                <a:spcPts val="1400"/>
              </a:spcBef>
            </a:pPr>
            <a:r>
              <a:rPr lang="en-US" sz="1800" dirty="0">
                <a:solidFill>
                  <a:schemeClr val="accent3">
                    <a:lumMod val="25000"/>
                  </a:schemeClr>
                </a:solidFill>
                <a:latin typeface="Abadi" panose="020B0604020104020204" pitchFamily="34" charset="0"/>
              </a:rPr>
              <a:t>Print these unique values, which represent the different launch sites used.</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0" y="1618172"/>
            <a:ext cx="10980029" cy="440740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All of the code written works perfectly well</a:t>
            </a:r>
          </a:p>
          <a:p>
            <a:pPr lvl="1">
              <a:lnSpc>
                <a:spcPct val="100000"/>
              </a:lnSpc>
              <a:spcBef>
                <a:spcPts val="1400"/>
              </a:spcBef>
            </a:pPr>
            <a:r>
              <a:rPr lang="en-US" sz="1800" dirty="0">
                <a:solidFill>
                  <a:schemeClr val="accent3">
                    <a:lumMod val="25000"/>
                  </a:schemeClr>
                </a:solidFill>
                <a:latin typeface="Abadi" panose="020B0604020104020204" pitchFamily="34" charset="0"/>
              </a:rPr>
              <a:t>All of the steps mentioned in the summary of methodologies were executed successfully in code</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Rectangle: Rounded Corners 1">
            <a:extLst>
              <a:ext uri="{FF2B5EF4-FFF2-40B4-BE49-F238E27FC236}">
                <a16:creationId xmlns:a16="http://schemas.microsoft.com/office/drawing/2014/main" id="{2E4918F7-3BF3-68FE-9E57-9B676C81FDB1}"/>
              </a:ext>
            </a:extLst>
          </p:cNvPr>
          <p:cNvSpPr/>
          <p:nvPr/>
        </p:nvSpPr>
        <p:spPr>
          <a:xfrm>
            <a:off x="1066800" y="2416630"/>
            <a:ext cx="1654629" cy="57694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Data Collection</a:t>
            </a:r>
          </a:p>
        </p:txBody>
      </p:sp>
      <p:sp>
        <p:nvSpPr>
          <p:cNvPr id="3" name="Rectangle: Rounded Corners 2">
            <a:extLst>
              <a:ext uri="{FF2B5EF4-FFF2-40B4-BE49-F238E27FC236}">
                <a16:creationId xmlns:a16="http://schemas.microsoft.com/office/drawing/2014/main" id="{ABF0F0E9-6024-22BE-0A79-707C26E7E5DF}"/>
              </a:ext>
            </a:extLst>
          </p:cNvPr>
          <p:cNvSpPr/>
          <p:nvPr/>
        </p:nvSpPr>
        <p:spPr>
          <a:xfrm>
            <a:off x="3007725" y="2416630"/>
            <a:ext cx="1654629" cy="57694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Web scraping</a:t>
            </a:r>
          </a:p>
        </p:txBody>
      </p:sp>
      <p:sp>
        <p:nvSpPr>
          <p:cNvPr id="5" name="Rectangle: Rounded Corners 4">
            <a:extLst>
              <a:ext uri="{FF2B5EF4-FFF2-40B4-BE49-F238E27FC236}">
                <a16:creationId xmlns:a16="http://schemas.microsoft.com/office/drawing/2014/main" id="{71DC1793-5CB9-8694-A5BC-454B1E552C01}"/>
              </a:ext>
            </a:extLst>
          </p:cNvPr>
          <p:cNvSpPr/>
          <p:nvPr/>
        </p:nvSpPr>
        <p:spPr>
          <a:xfrm>
            <a:off x="4948650" y="2416630"/>
            <a:ext cx="1785256" cy="57694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Data Wrangling</a:t>
            </a:r>
          </a:p>
        </p:txBody>
      </p:sp>
      <p:sp>
        <p:nvSpPr>
          <p:cNvPr id="6" name="Rectangle: Rounded Corners 5">
            <a:extLst>
              <a:ext uri="{FF2B5EF4-FFF2-40B4-BE49-F238E27FC236}">
                <a16:creationId xmlns:a16="http://schemas.microsoft.com/office/drawing/2014/main" id="{903A12A9-0706-3F71-93BB-4E8D5441220E}"/>
              </a:ext>
            </a:extLst>
          </p:cNvPr>
          <p:cNvSpPr/>
          <p:nvPr/>
        </p:nvSpPr>
        <p:spPr>
          <a:xfrm>
            <a:off x="7020202" y="2416630"/>
            <a:ext cx="986249" cy="57694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EDA</a:t>
            </a:r>
          </a:p>
        </p:txBody>
      </p:sp>
      <p:sp>
        <p:nvSpPr>
          <p:cNvPr id="7" name="Rectangle: Rounded Corners 6">
            <a:extLst>
              <a:ext uri="{FF2B5EF4-FFF2-40B4-BE49-F238E27FC236}">
                <a16:creationId xmlns:a16="http://schemas.microsoft.com/office/drawing/2014/main" id="{3A745D40-A001-13B4-9697-3B4624147B9F}"/>
              </a:ext>
            </a:extLst>
          </p:cNvPr>
          <p:cNvSpPr/>
          <p:nvPr/>
        </p:nvSpPr>
        <p:spPr>
          <a:xfrm>
            <a:off x="8292747" y="2416630"/>
            <a:ext cx="2743200" cy="57694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Machine Learning Prediction</a:t>
            </a:r>
          </a:p>
        </p:txBody>
      </p:sp>
      <p:cxnSp>
        <p:nvCxnSpPr>
          <p:cNvPr id="9" name="Straight Arrow Connector 8">
            <a:extLst>
              <a:ext uri="{FF2B5EF4-FFF2-40B4-BE49-F238E27FC236}">
                <a16:creationId xmlns:a16="http://schemas.microsoft.com/office/drawing/2014/main" id="{099FD25E-AD46-0813-82DA-4333E8C08DD6}"/>
              </a:ext>
            </a:extLst>
          </p:cNvPr>
          <p:cNvCxnSpPr>
            <a:stCxn id="2" idx="3"/>
            <a:endCxn id="3" idx="1"/>
          </p:cNvCxnSpPr>
          <p:nvPr/>
        </p:nvCxnSpPr>
        <p:spPr>
          <a:xfrm>
            <a:off x="2721429" y="2705101"/>
            <a:ext cx="28629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E36DADAD-7335-32C6-3E93-4FACF5B5E70C}"/>
              </a:ext>
            </a:extLst>
          </p:cNvPr>
          <p:cNvCxnSpPr/>
          <p:nvPr/>
        </p:nvCxnSpPr>
        <p:spPr>
          <a:xfrm>
            <a:off x="4662354" y="2705101"/>
            <a:ext cx="28629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576E64F9-6D43-87D1-3BAF-7677195E217F}"/>
              </a:ext>
            </a:extLst>
          </p:cNvPr>
          <p:cNvCxnSpPr/>
          <p:nvPr/>
        </p:nvCxnSpPr>
        <p:spPr>
          <a:xfrm>
            <a:off x="6733906" y="2705101"/>
            <a:ext cx="28629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D37E371-DB52-A11C-E3F2-FC5BB803B391}"/>
              </a:ext>
            </a:extLst>
          </p:cNvPr>
          <p:cNvCxnSpPr>
            <a:cxnSpLocks/>
          </p:cNvCxnSpPr>
          <p:nvPr/>
        </p:nvCxnSpPr>
        <p:spPr>
          <a:xfrm>
            <a:off x="8006451" y="2705101"/>
            <a:ext cx="28629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186536" y="1530575"/>
            <a:ext cx="11355223" cy="4494997"/>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indent="0">
              <a:lnSpc>
                <a:spcPct val="120000"/>
              </a:lnSpc>
              <a:spcBef>
                <a:spcPts val="25"/>
              </a:spcBef>
              <a:spcAft>
                <a:spcPts val="50"/>
              </a:spcAft>
              <a:buNone/>
            </a:pPr>
            <a:r>
              <a:rPr lang="en-US" sz="2500" b="1" dirty="0">
                <a:solidFill>
                  <a:schemeClr val="accent3">
                    <a:lumMod val="25000"/>
                  </a:schemeClr>
                </a:solidFill>
                <a:latin typeface="Abadi" panose="020B0604020104020204" pitchFamily="34" charset="0"/>
              </a:rPr>
              <a:t>Project Background and Context</a:t>
            </a:r>
          </a:p>
          <a:p>
            <a:pPr indent="0">
              <a:lnSpc>
                <a:spcPct val="120000"/>
              </a:lnSpc>
              <a:spcBef>
                <a:spcPts val="25"/>
              </a:spcBef>
              <a:spcAft>
                <a:spcPts val="50"/>
              </a:spcAft>
              <a:buNone/>
            </a:pPr>
            <a:endParaRPr lang="en-US" sz="2200" dirty="0">
              <a:solidFill>
                <a:schemeClr val="accent3">
                  <a:lumMod val="25000"/>
                </a:schemeClr>
              </a:solidFill>
              <a:latin typeface="Abadi" panose="020B0604020104020204" pitchFamily="34" charset="0"/>
            </a:endParaRPr>
          </a:p>
          <a:p>
            <a:pPr indent="0">
              <a:lnSpc>
                <a:spcPct val="120000"/>
              </a:lnSpc>
              <a:spcBef>
                <a:spcPts val="25"/>
              </a:spcBef>
              <a:spcAft>
                <a:spcPts val="50"/>
              </a:spcAft>
              <a:buNone/>
            </a:pPr>
            <a:r>
              <a:rPr lang="en-US" sz="2200" dirty="0">
                <a:solidFill>
                  <a:schemeClr val="accent3">
                    <a:lumMod val="25000"/>
                  </a:schemeClr>
                </a:solidFill>
                <a:latin typeface="Abadi" panose="020B0604020104020204" pitchFamily="34" charset="0"/>
              </a:rPr>
              <a:t>1. SpaceX's Reusability Goal: SpaceX aims to reduce the cost of space travel by reusing the first stage of the Falcon 9 rocket, which is designed to return and land after launch.</a:t>
            </a:r>
          </a:p>
          <a:p>
            <a:pPr indent="0">
              <a:lnSpc>
                <a:spcPct val="120000"/>
              </a:lnSpc>
              <a:spcBef>
                <a:spcPts val="25"/>
              </a:spcBef>
              <a:spcAft>
                <a:spcPts val="50"/>
              </a:spcAft>
              <a:buNone/>
            </a:pPr>
            <a:r>
              <a:rPr lang="en-US" sz="2200" dirty="0">
                <a:solidFill>
                  <a:schemeClr val="accent3">
                    <a:lumMod val="25000"/>
                  </a:schemeClr>
                </a:solidFill>
                <a:latin typeface="Abadi" panose="020B0604020104020204" pitchFamily="34" charset="0"/>
              </a:rPr>
              <a:t>2. Cost Efficiency: A successful landing of the first stage is crucial in saving millions of dollars per launch, making space missions more affordable and competitive.</a:t>
            </a:r>
          </a:p>
          <a:p>
            <a:pPr indent="0">
              <a:lnSpc>
                <a:spcPct val="120000"/>
              </a:lnSpc>
              <a:spcBef>
                <a:spcPts val="25"/>
              </a:spcBef>
              <a:spcAft>
                <a:spcPts val="50"/>
              </a:spcAft>
              <a:buNone/>
            </a:pPr>
            <a:r>
              <a:rPr lang="en-US" sz="2200" dirty="0">
                <a:solidFill>
                  <a:schemeClr val="accent3">
                    <a:lumMod val="25000"/>
                  </a:schemeClr>
                </a:solidFill>
                <a:latin typeface="Abadi" panose="020B0604020104020204" pitchFamily="34" charset="0"/>
              </a:rPr>
              <a:t>3. Competitive Edge: SpaceX’s ability to reliably land and reuse rocket stages gives it a significant advantage over other space agencies and private companies, which typically use expendable rockets.</a:t>
            </a:r>
          </a:p>
          <a:p>
            <a:pPr indent="0">
              <a:lnSpc>
                <a:spcPct val="120000"/>
              </a:lnSpc>
              <a:spcBef>
                <a:spcPts val="25"/>
              </a:spcBef>
              <a:spcAft>
                <a:spcPts val="50"/>
              </a:spcAft>
              <a:buNone/>
            </a:pPr>
            <a:r>
              <a:rPr lang="en-US" sz="2200" dirty="0">
                <a:solidFill>
                  <a:schemeClr val="accent3">
                    <a:lumMod val="25000"/>
                  </a:schemeClr>
                </a:solidFill>
                <a:latin typeface="Abadi" panose="020B0604020104020204" pitchFamily="34" charset="0"/>
              </a:rPr>
              <a:t>4. Technological Advancement: Predicting the likelihood of a successful landing can help improve the algorithms and technology involved in rocket recovery, contributing to advancements in aerospace technology.</a:t>
            </a:r>
          </a:p>
          <a:p>
            <a:pPr indent="0">
              <a:lnSpc>
                <a:spcPct val="120000"/>
              </a:lnSpc>
              <a:spcBef>
                <a:spcPts val="25"/>
              </a:spcBef>
              <a:spcAft>
                <a:spcPts val="50"/>
              </a:spcAft>
              <a:buNone/>
            </a:pPr>
            <a:r>
              <a:rPr lang="en-US" sz="2200" dirty="0">
                <a:solidFill>
                  <a:schemeClr val="accent3">
                    <a:lumMod val="25000"/>
                  </a:schemeClr>
                </a:solidFill>
                <a:latin typeface="Abadi" panose="020B0604020104020204" pitchFamily="34" charset="0"/>
              </a:rPr>
              <a:t>5. Environmental Impact: Reusing rocket stages reduces the environmental footprint of space missions by minimizing the need for new materials and reducing space debris.</a:t>
            </a:r>
          </a:p>
          <a:p>
            <a:pPr indent="0">
              <a:lnSpc>
                <a:spcPct val="120000"/>
              </a:lnSpc>
              <a:spcBef>
                <a:spcPts val="25"/>
              </a:spcBef>
              <a:spcAft>
                <a:spcPts val="50"/>
              </a:spcAft>
              <a:buNone/>
            </a:pPr>
            <a:endParaRPr lang="en-US" sz="2200" dirty="0">
              <a:solidFill>
                <a:schemeClr val="accent3">
                  <a:lumMod val="25000"/>
                </a:schemeClr>
              </a:solidFill>
              <a:latin typeface="Abadi" panose="020B0604020104020204" pitchFamily="34" charset="0"/>
            </a:endParaRPr>
          </a:p>
          <a:p>
            <a:pPr indent="0">
              <a:lnSpc>
                <a:spcPct val="120000"/>
              </a:lnSpc>
              <a:spcBef>
                <a:spcPts val="25"/>
              </a:spcBef>
              <a:spcAft>
                <a:spcPts val="50"/>
              </a:spcAft>
              <a:buNone/>
            </a:pPr>
            <a:r>
              <a:rPr lang="en-US" sz="2500" b="1" dirty="0">
                <a:solidFill>
                  <a:schemeClr val="accent3">
                    <a:lumMod val="25000"/>
                  </a:schemeClr>
                </a:solidFill>
                <a:latin typeface="Abadi" panose="020B0604020104020204" pitchFamily="34" charset="0"/>
              </a:rPr>
              <a:t>Problems You Want to Find Answers To</a:t>
            </a:r>
          </a:p>
          <a:p>
            <a:pPr indent="0">
              <a:lnSpc>
                <a:spcPct val="120000"/>
              </a:lnSpc>
              <a:spcBef>
                <a:spcPts val="25"/>
              </a:spcBef>
              <a:spcAft>
                <a:spcPts val="50"/>
              </a:spcAft>
              <a:buNone/>
            </a:pPr>
            <a:endParaRPr lang="en-US" sz="2200" dirty="0">
              <a:solidFill>
                <a:schemeClr val="accent3">
                  <a:lumMod val="25000"/>
                </a:schemeClr>
              </a:solidFill>
              <a:latin typeface="Abadi" panose="020B0604020104020204" pitchFamily="34" charset="0"/>
            </a:endParaRPr>
          </a:p>
          <a:p>
            <a:pPr indent="0">
              <a:lnSpc>
                <a:spcPct val="120000"/>
              </a:lnSpc>
              <a:spcBef>
                <a:spcPts val="25"/>
              </a:spcBef>
              <a:spcAft>
                <a:spcPts val="50"/>
              </a:spcAft>
              <a:buNone/>
            </a:pPr>
            <a:r>
              <a:rPr lang="en-US" sz="2200" dirty="0">
                <a:solidFill>
                  <a:schemeClr val="accent3">
                    <a:lumMod val="25000"/>
                  </a:schemeClr>
                </a:solidFill>
                <a:latin typeface="Abadi" panose="020B0604020104020204" pitchFamily="34" charset="0"/>
              </a:rPr>
              <a:t>1. Landing Prediction: Can we accurately predict the likelihood of the Falcon 9’s first stage landing successfully based on historical launch data?</a:t>
            </a:r>
          </a:p>
          <a:p>
            <a:pPr indent="0">
              <a:lnSpc>
                <a:spcPct val="120000"/>
              </a:lnSpc>
              <a:spcBef>
                <a:spcPts val="25"/>
              </a:spcBef>
              <a:spcAft>
                <a:spcPts val="50"/>
              </a:spcAft>
              <a:buNone/>
            </a:pPr>
            <a:r>
              <a:rPr lang="en-US" sz="2200" dirty="0">
                <a:solidFill>
                  <a:schemeClr val="accent3">
                    <a:lumMod val="25000"/>
                  </a:schemeClr>
                </a:solidFill>
                <a:latin typeface="Abadi" panose="020B0604020104020204" pitchFamily="34" charset="0"/>
              </a:rPr>
              <a:t>2. Influence of Payload: How does the payload mass and orbit destination affect the success rate of the first stage landing?</a:t>
            </a:r>
          </a:p>
          <a:p>
            <a:pPr indent="0">
              <a:lnSpc>
                <a:spcPct val="120000"/>
              </a:lnSpc>
              <a:spcBef>
                <a:spcPts val="25"/>
              </a:spcBef>
              <a:spcAft>
                <a:spcPts val="50"/>
              </a:spcAft>
              <a:buNone/>
            </a:pPr>
            <a:r>
              <a:rPr lang="en-US" sz="2200" dirty="0">
                <a:solidFill>
                  <a:schemeClr val="accent3">
                    <a:lumMod val="25000"/>
                  </a:schemeClr>
                </a:solidFill>
                <a:latin typeface="Abadi" panose="020B0604020104020204" pitchFamily="34" charset="0"/>
              </a:rPr>
              <a:t>3. Impact of Launch Sites: Do different launch sites affect the probability of a successful landing? Which sites have the highest success rates?</a:t>
            </a:r>
          </a:p>
          <a:p>
            <a:pPr indent="0">
              <a:lnSpc>
                <a:spcPct val="120000"/>
              </a:lnSpc>
              <a:spcBef>
                <a:spcPts val="25"/>
              </a:spcBef>
              <a:spcAft>
                <a:spcPts val="50"/>
              </a:spcAft>
              <a:buNone/>
            </a:pPr>
            <a:r>
              <a:rPr lang="en-US" sz="2200" dirty="0">
                <a:solidFill>
                  <a:schemeClr val="accent3">
                    <a:lumMod val="25000"/>
                  </a:schemeClr>
                </a:solidFill>
                <a:latin typeface="Abadi" panose="020B0604020104020204" pitchFamily="34" charset="0"/>
              </a:rPr>
              <a:t>4. Effect of Rocket Configuration: How do variations in rocket configuration, such as the use of grid fins or the type of landing pad, influence landing outcomes?</a:t>
            </a:r>
          </a:p>
          <a:p>
            <a:pPr indent="0">
              <a:lnSpc>
                <a:spcPct val="120000"/>
              </a:lnSpc>
              <a:spcBef>
                <a:spcPts val="25"/>
              </a:spcBef>
              <a:spcAft>
                <a:spcPts val="50"/>
              </a:spcAft>
              <a:buNone/>
            </a:pPr>
            <a:r>
              <a:rPr lang="en-US" sz="2200" dirty="0">
                <a:solidFill>
                  <a:schemeClr val="accent3">
                    <a:lumMod val="25000"/>
                  </a:schemeClr>
                </a:solidFill>
                <a:latin typeface="Abadi" panose="020B0604020104020204" pitchFamily="34" charset="0"/>
              </a:rPr>
              <a:t>5. Improving Success Rates: What factors can be adjusted or optimized to improve the likelihood of successful landings in future missions?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b="1" dirty="0">
                <a:solidFill>
                  <a:schemeClr val="accent3">
                    <a:lumMod val="25000"/>
                  </a:schemeClr>
                </a:solidFill>
                <a:latin typeface="Abadi"/>
              </a:rPr>
              <a:t>Data Collection Methodology</a:t>
            </a:r>
          </a:p>
          <a:p>
            <a:pPr lvl="1">
              <a:lnSpc>
                <a:spcPct val="120000"/>
              </a:lnSpc>
              <a:spcBef>
                <a:spcPts val="1400"/>
              </a:spcBef>
            </a:pPr>
            <a:r>
              <a:rPr lang="en-US" sz="8400" dirty="0">
                <a:solidFill>
                  <a:schemeClr val="accent3">
                    <a:lumMod val="25000"/>
                  </a:schemeClr>
                </a:solidFill>
                <a:latin typeface="Abadi"/>
              </a:rPr>
              <a:t>Utilized SpaceX's REST API to gather historical launch data, including details on rocket launches, payloads, launch sites, and landing outcomes. Extracted and parsed data from the API into a structured format suitable for analysis, focusing on key attributes relevant to the Falcon 9 first stage landings.</a:t>
            </a:r>
          </a:p>
          <a:p>
            <a:pPr>
              <a:lnSpc>
                <a:spcPct val="120000"/>
              </a:lnSpc>
              <a:spcBef>
                <a:spcPts val="1400"/>
              </a:spcBef>
            </a:pPr>
            <a:r>
              <a:rPr lang="en-US" sz="8800" b="1" dirty="0">
                <a:solidFill>
                  <a:schemeClr val="accent3">
                    <a:lumMod val="25000"/>
                  </a:schemeClr>
                </a:solidFill>
                <a:latin typeface="Abadi"/>
              </a:rPr>
              <a:t>Perform Data Wrangling</a:t>
            </a:r>
          </a:p>
          <a:p>
            <a:pPr lvl="1">
              <a:lnSpc>
                <a:spcPct val="120000"/>
              </a:lnSpc>
              <a:spcBef>
                <a:spcPts val="1400"/>
              </a:spcBef>
            </a:pPr>
            <a:r>
              <a:rPr lang="en-US" sz="8400" dirty="0">
                <a:solidFill>
                  <a:schemeClr val="accent3">
                    <a:lumMod val="25000"/>
                  </a:schemeClr>
                </a:solidFill>
                <a:latin typeface="Abadi"/>
              </a:rPr>
              <a:t>Processed raw data by filtering, cleaning, and transforming it to handle missing values and inconsistencies. Normalized and structured the data to prepare it for analysis, ensuring it was in a format that could be used effectively for both exploratory and predictive analyses.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4C91E3D-03AF-AD47-5BCE-1CEA787F3DD4}"/>
              </a:ext>
            </a:extLst>
          </p:cNvPr>
          <p:cNvSpPr>
            <a:spLocks noGrp="1"/>
          </p:cNvSpPr>
          <p:nvPr>
            <p:ph idx="1"/>
          </p:nvPr>
        </p:nvSpPr>
        <p:spPr>
          <a:xfrm>
            <a:off x="243840" y="508000"/>
            <a:ext cx="11562080" cy="5994400"/>
          </a:xfrm>
        </p:spPr>
        <p:txBody>
          <a:bodyPr/>
          <a:lstStyle/>
          <a:p>
            <a:r>
              <a:rPr lang="en-US" b="1" dirty="0"/>
              <a:t>Perform Exploratory Data Analysis (EDA) Using Visualization and SQL:</a:t>
            </a:r>
          </a:p>
          <a:p>
            <a:pPr lvl="1"/>
            <a:r>
              <a:rPr lang="en-US" dirty="0"/>
              <a:t>Conducted exploratory analysis to uncover trends, patterns, and relationships within the data. Employed visualization techniques to better understand the data distribution, and SQL queries to extract insights from large datasets.</a:t>
            </a:r>
          </a:p>
          <a:p>
            <a:pPr marL="457200" lvl="1" indent="0">
              <a:buNone/>
            </a:pPr>
            <a:endParaRPr lang="en-US" dirty="0"/>
          </a:p>
          <a:p>
            <a:r>
              <a:rPr lang="en-US" b="1" dirty="0"/>
              <a:t>Perform Interactive Visual Analytics Using Folium and Plotly Dash:</a:t>
            </a:r>
          </a:p>
          <a:p>
            <a:pPr lvl="1"/>
            <a:r>
              <a:rPr lang="en-US" dirty="0"/>
              <a:t>Developed interactive visualizations to explore geographic data and landing outcomes, using tools like Folium for mapping and Plotly Dash for dashboard creation. Enabled users to interact with the data dynamically, facilitating deeper insights into the factors affecting landing success.</a:t>
            </a:r>
          </a:p>
          <a:p>
            <a:pPr marL="457200" lvl="1" indent="0">
              <a:buNone/>
            </a:pPr>
            <a:endParaRPr lang="en-US" dirty="0"/>
          </a:p>
          <a:p>
            <a:r>
              <a:rPr lang="en-US" b="1" dirty="0"/>
              <a:t>Perform Predictive Analysis Using Classification Models: </a:t>
            </a:r>
          </a:p>
          <a:p>
            <a:pPr lvl="1"/>
            <a:r>
              <a:rPr lang="en-US" dirty="0"/>
              <a:t>Built, tuned, and evaluated classification models to predict the success of Falcon 9 first stage landings. Applied machine learning techniques to identify the most significant predictors of landing success, with the goal of improving future landing outcomes.</a:t>
            </a:r>
          </a:p>
        </p:txBody>
      </p:sp>
    </p:spTree>
    <p:extLst>
      <p:ext uri="{BB962C8B-B14F-4D97-AF65-F5344CB8AC3E}">
        <p14:creationId xmlns:p14="http://schemas.microsoft.com/office/powerpoint/2010/main" val="20494126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363611" y="1561465"/>
            <a:ext cx="10515600" cy="4351338"/>
          </a:xfrm>
          <a:prstGeom prst="rect">
            <a:avLst/>
          </a:prstGeom>
        </p:spPr>
        <p:txBody>
          <a:bodyPr/>
          <a:lstStyle/>
          <a:p>
            <a:pPr marL="0" indent="0">
              <a:buNone/>
            </a:pPr>
            <a:r>
              <a:rPr lang="en-US" sz="2000" b="1" dirty="0"/>
              <a:t>Describe How Data Sets Were Collected:</a:t>
            </a:r>
          </a:p>
          <a:p>
            <a:pPr marL="800100" lvl="1" indent="-342900">
              <a:buFont typeface="+mj-lt"/>
              <a:buAutoNum type="arabicPeriod"/>
            </a:pPr>
            <a:r>
              <a:rPr lang="en-US" sz="1800" dirty="0"/>
              <a:t>Data was obtained using SpaceX's REST API via HTTP GET requests, specifically targeting the endpoint for past launches.</a:t>
            </a:r>
          </a:p>
          <a:p>
            <a:pPr marL="800100" lvl="1" indent="-342900">
              <a:buFont typeface="+mj-lt"/>
              <a:buAutoNum type="arabicPeriod"/>
            </a:pPr>
            <a:r>
              <a:rPr lang="en-US" sz="1800" dirty="0"/>
              <a:t>The JSON response from the API was parsed and normalized into a Pandas DataFrame, allowing for easier data manipulation and analysis.</a:t>
            </a:r>
          </a:p>
          <a:p>
            <a:pPr marL="800100" lvl="1" indent="-342900">
              <a:buFont typeface="+mj-lt"/>
              <a:buAutoNum type="arabicPeriod"/>
            </a:pPr>
            <a:r>
              <a:rPr lang="en-US" sz="1800" dirty="0"/>
              <a:t>Specific attributes such as booster versions, payload masses, and launch site details were extracted using custom auxiliary functions.</a:t>
            </a:r>
          </a:p>
          <a:p>
            <a:pPr marL="0" indent="0">
              <a:buNone/>
            </a:pPr>
            <a:endParaRPr lang="en-US" sz="2000" b="1" dirty="0"/>
          </a:p>
          <a:p>
            <a:pPr marL="0" indent="0">
              <a:buNone/>
            </a:pPr>
            <a:r>
              <a:rPr lang="en-US" sz="2000" b="1" dirty="0"/>
              <a:t>Present Your Data Collection Process Using Key Phrases:</a:t>
            </a:r>
          </a:p>
          <a:p>
            <a:pPr marL="800100" lvl="1" indent="-342900">
              <a:buFont typeface="+mj-lt"/>
              <a:buAutoNum type="arabicPeriod"/>
            </a:pPr>
            <a:r>
              <a:rPr lang="en-US" sz="1800" dirty="0"/>
              <a:t>  Make API call to SpaceX `/v4/launches/past` endpoint and receive JSON response.</a:t>
            </a:r>
          </a:p>
          <a:p>
            <a:pPr marL="800100" lvl="1" indent="-342900">
              <a:buFont typeface="+mj-lt"/>
              <a:buAutoNum type="arabicPeriod"/>
            </a:pPr>
            <a:r>
              <a:rPr lang="en-US" sz="1800" dirty="0"/>
              <a:t>  Parse and normalize the JSON response into a structured Pandas DataFrame.</a:t>
            </a:r>
          </a:p>
          <a:p>
            <a:pPr marL="800100" lvl="1" indent="-342900">
              <a:buFont typeface="+mj-lt"/>
              <a:buAutoNum type="arabicPeriod"/>
            </a:pPr>
            <a:r>
              <a:rPr lang="en-US" sz="1800" dirty="0"/>
              <a:t>  Extract and compile specific launch details into a comprehensive dataset using custom helper functions.</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631441" y="1792288"/>
            <a:ext cx="8739821" cy="4206875"/>
          </a:xfrm>
          <a:prstGeom prst="rect">
            <a:avLst/>
          </a:prstGeom>
          <a:ln>
            <a:solidFill>
              <a:srgbClr val="0B49CB"/>
            </a:solidFill>
            <a:prstDash val="dash"/>
          </a:ln>
        </p:spPr>
        <p:txBody>
          <a:bodyPr vert="horz" lIns="91440" tIns="45720" rIns="91440" bIns="45720" rtlCol="0" anchor="t">
            <a:normAutofit fontScale="70000" lnSpcReduction="20000"/>
          </a:bodyPr>
          <a:lstStyle/>
          <a:p>
            <a:pPr marL="0" indent="0">
              <a:buNone/>
            </a:pPr>
            <a:r>
              <a:rPr lang="en-US" dirty="0">
                <a:cs typeface="Calibri"/>
              </a:rPr>
              <a:t>1. Start</a:t>
            </a:r>
          </a:p>
          <a:p>
            <a:pPr marL="0" indent="0">
              <a:buNone/>
            </a:pPr>
            <a:r>
              <a:rPr lang="en-US" dirty="0">
                <a:cs typeface="Calibri"/>
              </a:rPr>
              <a:t>2. Initiate API Request</a:t>
            </a:r>
          </a:p>
          <a:p>
            <a:pPr marL="0" indent="0">
              <a:buNone/>
            </a:pPr>
            <a:r>
              <a:rPr lang="en-US" dirty="0">
                <a:cs typeface="Calibri"/>
              </a:rPr>
              <a:t>   Retrieve data using `</a:t>
            </a:r>
            <a:r>
              <a:rPr lang="en-US" dirty="0" err="1">
                <a:cs typeface="Calibri"/>
              </a:rPr>
              <a:t>requests.get</a:t>
            </a:r>
            <a:r>
              <a:rPr lang="en-US" dirty="0">
                <a:cs typeface="Calibri"/>
              </a:rPr>
              <a:t>()`.</a:t>
            </a:r>
          </a:p>
          <a:p>
            <a:pPr marL="0" indent="0">
              <a:buNone/>
            </a:pPr>
            <a:r>
              <a:rPr lang="en-US" dirty="0">
                <a:cs typeface="Calibri"/>
              </a:rPr>
              <a:t>3. Parse JSON Response</a:t>
            </a:r>
          </a:p>
          <a:p>
            <a:pPr marL="0" indent="0">
              <a:buNone/>
            </a:pPr>
            <a:r>
              <a:rPr lang="en-US" dirty="0">
                <a:cs typeface="Calibri"/>
              </a:rPr>
              <a:t>   Convert JSON data into a DataFrame using `</a:t>
            </a:r>
            <a:r>
              <a:rPr lang="en-US" dirty="0" err="1">
                <a:cs typeface="Calibri"/>
              </a:rPr>
              <a:t>pd.json_normalize</a:t>
            </a:r>
            <a:r>
              <a:rPr lang="en-US" dirty="0">
                <a:cs typeface="Calibri"/>
              </a:rPr>
              <a:t>()`.</a:t>
            </a:r>
          </a:p>
          <a:p>
            <a:pPr marL="0" indent="0">
              <a:buNone/>
            </a:pPr>
            <a:r>
              <a:rPr lang="en-US" dirty="0">
                <a:cs typeface="Calibri"/>
              </a:rPr>
              <a:t>4. Extract Data Attributes</a:t>
            </a:r>
          </a:p>
          <a:p>
            <a:pPr marL="0" indent="0">
              <a:buNone/>
            </a:pPr>
            <a:r>
              <a:rPr lang="en-US" dirty="0">
                <a:cs typeface="Calibri"/>
              </a:rPr>
              <a:t>   Define functions to extract key information (e.g., booster version, payload data).</a:t>
            </a:r>
          </a:p>
          <a:p>
            <a:pPr marL="0" indent="0">
              <a:buNone/>
            </a:pPr>
            <a:r>
              <a:rPr lang="en-US" dirty="0">
                <a:cs typeface="Calibri"/>
              </a:rPr>
              <a:t>5. Store Extracted Data</a:t>
            </a:r>
          </a:p>
          <a:p>
            <a:pPr marL="0" indent="0">
              <a:buNone/>
            </a:pPr>
            <a:r>
              <a:rPr lang="en-US" dirty="0">
                <a:cs typeface="Calibri"/>
              </a:rPr>
              <a:t>   Save the extracted attributes into a dictionary.</a:t>
            </a:r>
          </a:p>
          <a:p>
            <a:pPr marL="0" indent="0">
              <a:buNone/>
            </a:pPr>
            <a:r>
              <a:rPr lang="en-US" dirty="0">
                <a:cs typeface="Calibri"/>
              </a:rPr>
              <a:t>6. Create Final DataFrame</a:t>
            </a:r>
          </a:p>
          <a:p>
            <a:pPr marL="0" indent="0">
              <a:buNone/>
            </a:pPr>
            <a:r>
              <a:rPr lang="en-US" dirty="0">
                <a:cs typeface="Calibri"/>
              </a:rPr>
              <a:t>   Convert the dictionary into a Pandas DataFrame.</a:t>
            </a:r>
          </a:p>
          <a:p>
            <a:pPr marL="0" indent="0">
              <a:buNone/>
            </a:pPr>
            <a:r>
              <a:rPr lang="en-US" dirty="0">
                <a:cs typeface="Calibri"/>
              </a:rPr>
              <a:t>7. End</a:t>
            </a: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9" y="1800225"/>
            <a:ext cx="1810702" cy="4225925"/>
          </a:xfrm>
          <a:prstGeom prst="rect">
            <a:avLst/>
          </a:prstGeom>
        </p:spPr>
        <p:txBody>
          <a:bodyPr vert="horz" lIns="91440" tIns="45720" rIns="91440" bIns="45720" rtlCol="0" anchor="t">
            <a:normAutofit/>
          </a:bodyPr>
          <a:lstStyle/>
          <a:p>
            <a:pPr>
              <a:lnSpc>
                <a:spcPct val="100000"/>
              </a:lnSpc>
              <a:spcBef>
                <a:spcPts val="1400"/>
              </a:spcBef>
            </a:pPr>
            <a:r>
              <a:rPr lang="en-US" sz="1400" dirty="0"/>
              <a:t>https://github.com/VAcodequest/Data-Science/blob/main/jupyter-labs-spacex-data-collection-api.ipynb</a:t>
            </a:r>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272</TotalTime>
  <Words>2615</Words>
  <Application>Microsoft Office PowerPoint</Application>
  <PresentationFormat>Widescreen</PresentationFormat>
  <Paragraphs>327</Paragraphs>
  <Slides>48</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48</vt:i4>
      </vt:variant>
    </vt:vector>
  </HeadingPairs>
  <TitlesOfParts>
    <vt:vector size="54" baseType="lpstr">
      <vt:lpstr>Abadi</vt:lpstr>
      <vt:lpstr>Arial</vt:lpstr>
      <vt:lpstr>Calibri</vt:lpstr>
      <vt:lpstr>Courier New</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Varun Arya</cp:lastModifiedBy>
  <cp:revision>208</cp:revision>
  <dcterms:created xsi:type="dcterms:W3CDTF">2021-04-29T18:58:34Z</dcterms:created>
  <dcterms:modified xsi:type="dcterms:W3CDTF">2024-08-12T17:28:23Z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